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68" r:id="rId11"/>
    <p:sldId id="270" r:id="rId12"/>
    <p:sldId id="269" r:id="rId13"/>
    <p:sldId id="271" r:id="rId14"/>
    <p:sldId id="267" r:id="rId15"/>
    <p:sldId id="297" r:id="rId16"/>
    <p:sldId id="272" r:id="rId17"/>
    <p:sldId id="342" r:id="rId18"/>
    <p:sldId id="273" r:id="rId19"/>
    <p:sldId id="274" r:id="rId20"/>
    <p:sldId id="275" r:id="rId21"/>
    <p:sldId id="277" r:id="rId22"/>
    <p:sldId id="276" r:id="rId23"/>
    <p:sldId id="280" r:id="rId24"/>
    <p:sldId id="298" r:id="rId25"/>
    <p:sldId id="345" r:id="rId26"/>
    <p:sldId id="281" r:id="rId27"/>
    <p:sldId id="344" r:id="rId28"/>
    <p:sldId id="346" r:id="rId29"/>
    <p:sldId id="282" r:id="rId30"/>
    <p:sldId id="283" r:id="rId31"/>
    <p:sldId id="284" r:id="rId32"/>
    <p:sldId id="285" r:id="rId33"/>
    <p:sldId id="347" r:id="rId34"/>
    <p:sldId id="286" r:id="rId35"/>
    <p:sldId id="299" r:id="rId36"/>
    <p:sldId id="300" r:id="rId37"/>
    <p:sldId id="308" r:id="rId38"/>
    <p:sldId id="307" r:id="rId39"/>
    <p:sldId id="309" r:id="rId40"/>
    <p:sldId id="314" r:id="rId41"/>
    <p:sldId id="316" r:id="rId42"/>
    <p:sldId id="313" r:id="rId43"/>
    <p:sldId id="325" r:id="rId44"/>
    <p:sldId id="330" r:id="rId45"/>
    <p:sldId id="291" r:id="rId46"/>
    <p:sldId id="333" r:id="rId47"/>
    <p:sldId id="332" r:id="rId48"/>
    <p:sldId id="331" r:id="rId49"/>
    <p:sldId id="292" r:id="rId50"/>
    <p:sldId id="335" r:id="rId51"/>
    <p:sldId id="293" r:id="rId52"/>
    <p:sldId id="336" r:id="rId53"/>
    <p:sldId id="340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lum bright="-24000"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994"/>
          <a:stretch/>
        </p:blipFill>
        <p:spPr bwMode="auto">
          <a:xfrm>
            <a:off x="2287743" y="1988840"/>
            <a:ext cx="493814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332655"/>
            <a:ext cx="85024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Морфология клеток </a:t>
            </a:r>
            <a:r>
              <a:rPr lang="x-none" sz="2800" b="1">
                <a:solidFill>
                  <a:srgbClr val="FF0000"/>
                </a:solidFill>
              </a:rPr>
              <a:t>клеток при гематологических заболеваниях</a:t>
            </a:r>
            <a:r>
              <a:rPr lang="ru-RU" sz="2800" b="1" dirty="0">
                <a:solidFill>
                  <a:srgbClr val="FF0000"/>
                </a:solidFill>
              </a:rPr>
              <a:t>. </a:t>
            </a:r>
            <a:r>
              <a:rPr lang="ru-RU" sz="2800" b="1" dirty="0" smtClean="0">
                <a:solidFill>
                  <a:srgbClr val="FF0000"/>
                </a:solidFill>
              </a:rPr>
              <a:t>Гемограмма</a:t>
            </a:r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b="1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7911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57251"/>
            <a:ext cx="6804620" cy="429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214313" y="214313"/>
            <a:ext cx="871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Шистоциты (каскообразные эритроциты)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13" y="5373216"/>
            <a:ext cx="871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Шистоцит</a:t>
            </a:r>
            <a:r>
              <a:rPr lang="ru-RU" dirty="0"/>
              <a:t> (</a:t>
            </a:r>
            <a:r>
              <a:rPr lang="ru-RU" dirty="0" err="1"/>
              <a:t>каскообразная</a:t>
            </a:r>
            <a:r>
              <a:rPr lang="ru-RU" dirty="0"/>
              <a:t> клетка, фрагментированная клетка</a:t>
            </a:r>
            <a:r>
              <a:rPr lang="ru-RU" dirty="0" smtClean="0"/>
              <a:t>). </a:t>
            </a:r>
            <a:r>
              <a:rPr lang="ru-RU" dirty="0"/>
              <a:t>При гемолитических анемиях любой этиологии с внутрисосудистым </a:t>
            </a:r>
            <a:r>
              <a:rPr lang="ru-RU" dirty="0" smtClean="0"/>
              <a:t>гемолизом.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96349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701675"/>
            <a:ext cx="6643688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214313" y="214313"/>
            <a:ext cx="8643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Дрепаноциты (серповидные эритроциты)</a:t>
            </a:r>
          </a:p>
        </p:txBody>
      </p:sp>
    </p:spTree>
    <p:extLst>
      <p:ext uri="{BB962C8B-B14F-4D97-AF65-F5344CB8AC3E}">
        <p14:creationId xmlns="" xmlns:p14="http://schemas.microsoft.com/office/powerpoint/2010/main" val="2365023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814388"/>
            <a:ext cx="6842273" cy="455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285750" y="285750"/>
            <a:ext cx="842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Кодоциты - мишеневидные эритроциты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750" y="5589240"/>
            <a:ext cx="860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Кодоцит</a:t>
            </a:r>
            <a:r>
              <a:rPr lang="ru-RU" b="1" dirty="0"/>
              <a:t> (</a:t>
            </a:r>
            <a:r>
              <a:rPr lang="ru-RU" b="1" dirty="0" err="1"/>
              <a:t>тороцит</a:t>
            </a:r>
            <a:r>
              <a:rPr lang="ru-RU" b="1" dirty="0"/>
              <a:t>)</a:t>
            </a:r>
            <a:r>
              <a:rPr lang="ru-RU" dirty="0"/>
              <a:t> — </a:t>
            </a:r>
            <a:r>
              <a:rPr lang="ru-RU" dirty="0" err="1"/>
              <a:t>мишеневидный</a:t>
            </a:r>
            <a:r>
              <a:rPr lang="ru-RU" dirty="0"/>
              <a:t> эритроцит, </a:t>
            </a:r>
            <a:r>
              <a:rPr lang="ru-RU" dirty="0" err="1"/>
              <a:t>колоколоподобная</a:t>
            </a:r>
            <a:r>
              <a:rPr lang="ru-RU" dirty="0"/>
              <a:t> клетка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При </a:t>
            </a:r>
            <a:r>
              <a:rPr lang="ru-RU" dirty="0"/>
              <a:t>талассемии, дефиците железа,  болезнях </a:t>
            </a:r>
            <a:r>
              <a:rPr lang="ru-RU" dirty="0" smtClean="0"/>
              <a:t>печени.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8902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928688"/>
            <a:ext cx="6903045" cy="45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214313" y="214313"/>
            <a:ext cx="8643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Дакриоциты (слёзоподобные клетки)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573325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Дакриоцит</a:t>
            </a:r>
            <a:r>
              <a:rPr lang="ru-RU" dirty="0"/>
              <a:t> (</a:t>
            </a:r>
            <a:r>
              <a:rPr lang="ru-RU" dirty="0" err="1"/>
              <a:t>слёзоподобная</a:t>
            </a:r>
            <a:r>
              <a:rPr lang="ru-RU" dirty="0"/>
              <a:t> клетка, напоминает каплю или головастика</a:t>
            </a:r>
            <a:r>
              <a:rPr lang="ru-RU" dirty="0" smtClean="0"/>
              <a:t>).</a:t>
            </a:r>
          </a:p>
          <a:p>
            <a:r>
              <a:rPr lang="ru-RU" dirty="0"/>
              <a:t>При </a:t>
            </a:r>
            <a:r>
              <a:rPr lang="ru-RU" dirty="0" err="1"/>
              <a:t>миелофиброзе</a:t>
            </a:r>
            <a:r>
              <a:rPr lang="ru-RU" dirty="0"/>
              <a:t>, </a:t>
            </a:r>
            <a:r>
              <a:rPr lang="ru-RU" dirty="0" smtClean="0"/>
              <a:t>талассемии.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3828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785813"/>
            <a:ext cx="6634162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214313" y="214313"/>
            <a:ext cx="8572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Элиптоциты (овалоциты)</a:t>
            </a:r>
          </a:p>
        </p:txBody>
      </p:sp>
    </p:spTree>
    <p:extLst>
      <p:ext uri="{BB962C8B-B14F-4D97-AF65-F5344CB8AC3E}">
        <p14:creationId xmlns="" xmlns:p14="http://schemas.microsoft.com/office/powerpoint/2010/main" val="243943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458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Изменения окраски эритроцитов:</a:t>
            </a:r>
          </a:p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- </a:t>
            </a:r>
            <a:r>
              <a:rPr lang="ru-RU" sz="2400" b="1" dirty="0" err="1"/>
              <a:t>гиперхромия</a:t>
            </a:r>
            <a:endParaRPr lang="ru-RU" sz="2400" b="1" dirty="0"/>
          </a:p>
          <a:p>
            <a:pPr>
              <a:spcBef>
                <a:spcPct val="50000"/>
              </a:spcBef>
            </a:pPr>
            <a:r>
              <a:rPr lang="ru-RU" sz="2400" b="1" dirty="0"/>
              <a:t> - </a:t>
            </a:r>
            <a:r>
              <a:rPr lang="ru-RU" sz="2400" b="1" dirty="0" err="1"/>
              <a:t>гипохромия</a:t>
            </a:r>
            <a:r>
              <a:rPr lang="ru-RU" sz="2400" b="1" dirty="0"/>
              <a:t> </a:t>
            </a:r>
            <a:r>
              <a:rPr lang="ru-RU" sz="1600" b="1" dirty="0"/>
              <a:t>(см рис</a:t>
            </a:r>
            <a:r>
              <a:rPr lang="ru-RU" sz="1600" b="1" dirty="0" smtClean="0"/>
              <a:t>.)</a:t>
            </a:r>
          </a:p>
          <a:p>
            <a:pPr>
              <a:spcBef>
                <a:spcPct val="50000"/>
              </a:spcBef>
            </a:pPr>
            <a:r>
              <a:rPr lang="ru-RU" sz="1600" b="1" dirty="0" smtClean="0"/>
              <a:t>- </a:t>
            </a:r>
            <a:r>
              <a:rPr lang="ru-RU" sz="2400" b="1" dirty="0" err="1" smtClean="0"/>
              <a:t>полихроматофилия</a:t>
            </a:r>
            <a:endParaRPr lang="ru-RU" sz="2400" b="1" dirty="0"/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2">
            <a:lum contrast="-3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115"/>
          <a:stretch>
            <a:fillRect/>
          </a:stretch>
        </p:blipFill>
        <p:spPr bwMode="auto">
          <a:xfrm>
            <a:off x="785786" y="2571744"/>
            <a:ext cx="4259904" cy="382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509" t="3048" r="8890" b="68829"/>
          <a:stretch>
            <a:fillRect/>
          </a:stretch>
        </p:blipFill>
        <p:spPr bwMode="auto">
          <a:xfrm>
            <a:off x="5357818" y="2643182"/>
            <a:ext cx="3500462" cy="35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16199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5344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Внутриклеточные </a:t>
            </a:r>
            <a:r>
              <a:rPr lang="ru-RU" sz="2400" b="1" dirty="0">
                <a:solidFill>
                  <a:srgbClr val="FF0000"/>
                </a:solidFill>
              </a:rPr>
              <a:t>включения в эритроциты: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тельца </a:t>
            </a:r>
            <a:r>
              <a:rPr lang="ru-RU" sz="2400" b="1" dirty="0" err="1"/>
              <a:t>Жолли</a:t>
            </a:r>
            <a:endParaRPr lang="ru-RU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кольца </a:t>
            </a:r>
            <a:r>
              <a:rPr lang="ru-RU" sz="2400" b="1" dirty="0" err="1"/>
              <a:t>Кабо</a:t>
            </a:r>
            <a:r>
              <a:rPr lang="ru-RU" sz="2400" b="1" dirty="0"/>
              <a:t> (</a:t>
            </a:r>
            <a:r>
              <a:rPr lang="ru-RU" sz="2400" b="1" dirty="0" err="1"/>
              <a:t>Кебота</a:t>
            </a:r>
            <a:r>
              <a:rPr lang="ru-RU" sz="2400" b="1" dirty="0"/>
              <a:t>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базофильная зернистость (</a:t>
            </a:r>
            <a:r>
              <a:rPr lang="ru-RU" sz="2400" b="1" dirty="0" err="1"/>
              <a:t>пунктация</a:t>
            </a:r>
            <a:r>
              <a:rPr lang="ru-RU" sz="2400" b="1" dirty="0"/>
              <a:t>)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тельца </a:t>
            </a:r>
            <a:r>
              <a:rPr lang="ru-RU" sz="2400" b="1" dirty="0" err="1"/>
              <a:t>Гейнца</a:t>
            </a:r>
            <a:endParaRPr lang="ru-RU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тельца </a:t>
            </a:r>
            <a:r>
              <a:rPr lang="ru-RU" sz="2400" b="1" dirty="0" err="1"/>
              <a:t>Паппенгеймера</a:t>
            </a:r>
            <a:r>
              <a:rPr lang="ru-RU" sz="2400" b="1" dirty="0"/>
              <a:t> (</a:t>
            </a:r>
            <a:r>
              <a:rPr lang="ru-RU" sz="2400" b="1" dirty="0" err="1"/>
              <a:t>сидерозные</a:t>
            </a:r>
            <a:r>
              <a:rPr lang="ru-RU" sz="2400" b="1" dirty="0"/>
              <a:t> гранулы)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08216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766763"/>
            <a:ext cx="7212013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428625" y="214313"/>
            <a:ext cx="8358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Ретикулофиламентозная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субстанция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723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/>
          <p:cNvPicPr>
            <a:picLocks noChangeAspect="1" noChangeArrowheads="1"/>
          </p:cNvPicPr>
          <p:nvPr/>
        </p:nvPicPr>
        <p:blipFill>
          <a:blip r:embed="rId2">
            <a:lum bright="6000" contrast="-4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16" t="15443" r="18358"/>
          <a:stretch>
            <a:fillRect/>
          </a:stretch>
        </p:blipFill>
        <p:spPr bwMode="auto">
          <a:xfrm>
            <a:off x="500063" y="1428750"/>
            <a:ext cx="4000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98" r="20473"/>
          <a:stretch>
            <a:fillRect/>
          </a:stretch>
        </p:blipFill>
        <p:spPr bwMode="auto">
          <a:xfrm>
            <a:off x="4643438" y="1214438"/>
            <a:ext cx="4000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285750" y="214313"/>
            <a:ext cx="8572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Включения в эритроцитах. Тельца Жолли</a:t>
            </a:r>
          </a:p>
        </p:txBody>
      </p:sp>
    </p:spTree>
    <p:extLst>
      <p:ext uri="{BB962C8B-B14F-4D97-AF65-F5344CB8AC3E}">
        <p14:creationId xmlns="" xmlns:p14="http://schemas.microsoft.com/office/powerpoint/2010/main" val="1131100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714375"/>
            <a:ext cx="73215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357188" y="214313"/>
            <a:ext cx="8501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Включения. Кольца Кебота (Кабо)</a:t>
            </a:r>
          </a:p>
        </p:txBody>
      </p:sp>
    </p:spTree>
    <p:extLst>
      <p:ext uri="{BB962C8B-B14F-4D97-AF65-F5344CB8AC3E}">
        <p14:creationId xmlns="" xmlns:p14="http://schemas.microsoft.com/office/powerpoint/2010/main" val="1486502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784976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Морфология </a:t>
            </a:r>
            <a:r>
              <a:rPr lang="x-none" sz="2400" b="1" smtClean="0">
                <a:solidFill>
                  <a:srgbClr val="FF0000"/>
                </a:solidFill>
              </a:rPr>
              <a:t>клеток </a:t>
            </a:r>
            <a:r>
              <a:rPr lang="x-none" sz="2400" b="1">
                <a:solidFill>
                  <a:srgbClr val="FF0000"/>
                </a:solidFill>
              </a:rPr>
              <a:t>при гематологических заболеваниях</a:t>
            </a:r>
            <a:r>
              <a:rPr lang="ru-RU" sz="2400" b="1" dirty="0" smtClean="0">
                <a:solidFill>
                  <a:srgbClr val="FF0000"/>
                </a:solidFill>
              </a:rPr>
              <a:t>. Гемограмма</a:t>
            </a:r>
            <a:endParaRPr lang="ru-RU" sz="2400" b="1" dirty="0">
              <a:solidFill>
                <a:srgbClr val="FF0000"/>
              </a:solidFill>
            </a:endParaRP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/>
              <a:t> </a:t>
            </a:r>
            <a:r>
              <a:rPr lang="ru-RU" sz="2400" b="1" dirty="0" smtClean="0"/>
              <a:t>План </a:t>
            </a:r>
            <a:r>
              <a:rPr lang="ru-RU" sz="2400" b="1" dirty="0"/>
              <a:t>лекции:</a:t>
            </a:r>
          </a:p>
          <a:p>
            <a:r>
              <a:rPr lang="ru-RU" sz="2000" b="1" dirty="0" smtClean="0"/>
              <a:t>1</a:t>
            </a:r>
            <a:r>
              <a:rPr lang="ru-RU" sz="2000" b="1" dirty="0"/>
              <a:t>. </a:t>
            </a:r>
            <a:r>
              <a:rPr lang="x-none" sz="2000" b="1"/>
              <a:t>Структурные изменения </a:t>
            </a:r>
            <a:r>
              <a:rPr lang="ru-RU" sz="2000" b="1" dirty="0"/>
              <a:t>эритроцитов</a:t>
            </a:r>
            <a:r>
              <a:rPr lang="x-none" sz="2000" b="1"/>
              <a:t> в патологии</a:t>
            </a:r>
            <a:r>
              <a:rPr lang="ru-RU" sz="2000" b="1" dirty="0"/>
              <a:t>.</a:t>
            </a:r>
          </a:p>
          <a:p>
            <a:r>
              <a:rPr lang="ru-RU" sz="2000" b="1" dirty="0"/>
              <a:t>1.1. Изменение размера эритроцитов</a:t>
            </a:r>
          </a:p>
          <a:p>
            <a:r>
              <a:rPr lang="ru-RU" sz="2000" b="1" dirty="0"/>
              <a:t>1.2. Изменение формы эритроцитов</a:t>
            </a:r>
          </a:p>
          <a:p>
            <a:r>
              <a:rPr lang="ru-RU" sz="2000" b="1" dirty="0"/>
              <a:t>1.3. Изменение окраски эритроцитов</a:t>
            </a:r>
          </a:p>
          <a:p>
            <a:r>
              <a:rPr lang="ru-RU" sz="2000" b="1" dirty="0"/>
              <a:t>1.4. Включения в эритроцитах</a:t>
            </a:r>
          </a:p>
          <a:p>
            <a:r>
              <a:rPr lang="ru-RU" sz="2000" b="1" dirty="0"/>
              <a:t>2. </a:t>
            </a:r>
            <a:r>
              <a:rPr lang="x-none" sz="2000" b="1"/>
              <a:t>Структурные изменения лейкоцитов в патологии</a:t>
            </a:r>
            <a:r>
              <a:rPr lang="ru-RU" sz="2000" b="1" dirty="0"/>
              <a:t>.</a:t>
            </a:r>
          </a:p>
          <a:p>
            <a:r>
              <a:rPr lang="ru-RU" sz="2000" b="1" dirty="0"/>
              <a:t>3. Гемограмма, ее анализ.</a:t>
            </a:r>
          </a:p>
          <a:p>
            <a:r>
              <a:rPr lang="ru-RU" sz="2000" b="1" dirty="0"/>
              <a:t>3.1. </a:t>
            </a:r>
            <a:r>
              <a:rPr lang="x-none" sz="2000" b="1"/>
              <a:t>Показатели функционального состояния эритропоэза</a:t>
            </a:r>
            <a:endParaRPr lang="ru-RU" sz="2000" b="1" dirty="0"/>
          </a:p>
          <a:p>
            <a:r>
              <a:rPr lang="ru-RU" sz="2000" b="1" dirty="0"/>
              <a:t>3.2. </a:t>
            </a:r>
            <a:r>
              <a:rPr lang="x-none" sz="2000" b="1"/>
              <a:t>Показатели функционального состояния тромбоцитопоэза</a:t>
            </a:r>
            <a:endParaRPr lang="ru-RU" sz="2000" b="1" dirty="0"/>
          </a:p>
          <a:p>
            <a:r>
              <a:rPr lang="ru-RU" sz="2000" b="1" dirty="0"/>
              <a:t>3.3. Показатели функционального состояния </a:t>
            </a:r>
            <a:r>
              <a:rPr lang="ru-RU" sz="2000" b="1" dirty="0" err="1" smtClean="0"/>
              <a:t>лейкопоэза</a:t>
            </a:r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800" b="1" dirty="0" smtClean="0">
                <a:solidFill>
                  <a:srgbClr val="FF0000"/>
                </a:solidFill>
              </a:rPr>
              <a:t>Учебная литература: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1. Учебное пособие </a:t>
            </a:r>
            <a:r>
              <a:rPr lang="ru-RU" sz="2800" b="1" dirty="0" smtClean="0">
                <a:solidFill>
                  <a:srgbClr val="FF0000"/>
                </a:solidFill>
              </a:rPr>
              <a:t>«Курс лекций и лабораторно-практических </a:t>
            </a:r>
            <a:r>
              <a:rPr lang="ru-RU" sz="2800" b="1" dirty="0" smtClean="0">
                <a:solidFill>
                  <a:srgbClr val="FF0000"/>
                </a:solidFill>
              </a:rPr>
              <a:t>занятий по гематологии</a:t>
            </a:r>
            <a:r>
              <a:rPr lang="ru-RU" sz="2800" b="1" dirty="0" smtClean="0">
                <a:solidFill>
                  <a:srgbClr val="FF0000"/>
                </a:solidFill>
              </a:rPr>
              <a:t>» с.86-106.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706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lum contras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714375"/>
            <a:ext cx="78168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214313" y="214313"/>
            <a:ext cx="8786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Включения. Базофильная пунктация</a:t>
            </a:r>
          </a:p>
        </p:txBody>
      </p:sp>
    </p:spTree>
    <p:extLst>
      <p:ext uri="{BB962C8B-B14F-4D97-AF65-F5344CB8AC3E}">
        <p14:creationId xmlns="" xmlns:p14="http://schemas.microsoft.com/office/powerpoint/2010/main" val="1341592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lum contras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4588"/>
            <a:ext cx="6172200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85800" y="3810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Тельца Паппенгеймера (сидерозные гранулы)</a:t>
            </a:r>
          </a:p>
        </p:txBody>
      </p:sp>
    </p:spTree>
    <p:extLst>
      <p:ext uri="{BB962C8B-B14F-4D97-AF65-F5344CB8AC3E}">
        <p14:creationId xmlns="" xmlns:p14="http://schemas.microsoft.com/office/powerpoint/2010/main" val="77087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600200" y="304800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Тельца Гейнца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627"/>
          <a:stretch>
            <a:fillRect/>
          </a:stretch>
        </p:blipFill>
        <p:spPr bwMode="auto">
          <a:xfrm>
            <a:off x="1447800" y="1309688"/>
            <a:ext cx="7162800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609600" y="5791200"/>
            <a:ext cx="8153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/>
              <a:t>1 – ретикулоцит</a:t>
            </a:r>
          </a:p>
          <a:p>
            <a:pPr>
              <a:spcBef>
                <a:spcPct val="50000"/>
              </a:spcBef>
            </a:pPr>
            <a:r>
              <a:rPr lang="ru-RU" sz="2000" b="1"/>
              <a:t>2 – тельца Гейнца. Суправитальная окраска. х900</a:t>
            </a:r>
          </a:p>
        </p:txBody>
      </p:sp>
    </p:spTree>
    <p:extLst>
      <p:ext uri="{BB962C8B-B14F-4D97-AF65-F5344CB8AC3E}">
        <p14:creationId xmlns="" xmlns:p14="http://schemas.microsoft.com/office/powerpoint/2010/main" val="3224921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152400"/>
            <a:ext cx="8991600" cy="68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0000"/>
                </a:solidFill>
              </a:rPr>
              <a:t>Структурные изменения лейкоцитов в патологии:</a:t>
            </a:r>
          </a:p>
          <a:p>
            <a:pPr algn="ctr"/>
            <a:r>
              <a:rPr lang="ru-RU" sz="2400" b="1" i="1" err="1" smtClean="0">
                <a:solidFill>
                  <a:srgbClr val="CC0000"/>
                </a:solidFill>
              </a:rPr>
              <a:t>Лейколиз</a:t>
            </a:r>
            <a:r>
              <a:rPr lang="ru-RU" sz="2400" b="1" i="1" smtClean="0">
                <a:solidFill>
                  <a:srgbClr val="CC0000"/>
                </a:solidFill>
              </a:rPr>
              <a:t>  -</a:t>
            </a:r>
            <a:r>
              <a:rPr lang="ru-RU" sz="2400" smtClean="0"/>
              <a:t>повышенное содержание разрушенный лейкоцитов в мазках.</a:t>
            </a:r>
            <a:endParaRPr lang="ru-RU" sz="2400" dirty="0"/>
          </a:p>
          <a:p>
            <a:r>
              <a:rPr lang="ru-RU" sz="2000" b="1" i="1" smtClean="0">
                <a:solidFill>
                  <a:srgbClr val="CC0000"/>
                </a:solidFill>
              </a:rPr>
              <a:t>Тельца Боткина–Гумпрехта</a:t>
            </a:r>
            <a:r>
              <a:rPr lang="ru-RU" sz="2000" smtClean="0"/>
              <a:t> (клеточные тени</a:t>
            </a:r>
            <a:r>
              <a:rPr lang="ru-RU" sz="2000" dirty="0" smtClean="0"/>
              <a:t>). Раздавленные при приготовлении мазков неполноценные, хрупкие лимфоциты или </a:t>
            </a:r>
            <a:r>
              <a:rPr lang="ru-RU" sz="2000" dirty="0" err="1" smtClean="0"/>
              <a:t>лимфобласты</a:t>
            </a:r>
            <a:r>
              <a:rPr lang="ru-RU" sz="2000" dirty="0" smtClean="0"/>
              <a:t>. Обнаруживаются при хроническом </a:t>
            </a:r>
            <a:r>
              <a:rPr lang="ru-RU" sz="2000" dirty="0" err="1" smtClean="0"/>
              <a:t>лимфолейкозе</a:t>
            </a:r>
            <a:r>
              <a:rPr lang="ru-RU" sz="2000" dirty="0" smtClean="0"/>
              <a:t> (изредка и при остром) </a:t>
            </a:r>
            <a:r>
              <a:rPr lang="ru-RU" sz="1200" dirty="0" smtClean="0"/>
              <a:t>(см. рис).</a:t>
            </a:r>
          </a:p>
          <a:p>
            <a:endParaRPr lang="ru-RU" sz="2000" b="1" i="1" dirty="0" smtClean="0"/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Аномальные включения и патологическая зернистость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Тельца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Князькова-Деле</a:t>
            </a:r>
            <a:r>
              <a:rPr lang="ru-RU" sz="2000" b="1" i="1" dirty="0" smtClean="0">
                <a:solidFill>
                  <a:srgbClr val="C00000"/>
                </a:solidFill>
              </a:rPr>
              <a:t> (</a:t>
            </a:r>
            <a:r>
              <a:rPr lang="ru-RU" sz="2000" b="1" i="1" dirty="0" err="1" smtClean="0">
                <a:solidFill>
                  <a:srgbClr val="C00000"/>
                </a:solidFill>
              </a:rPr>
              <a:t>тельца</a:t>
            </a:r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Целе</a:t>
            </a:r>
            <a:r>
              <a:rPr lang="ru-RU" sz="2000" b="1" i="1" dirty="0" smtClean="0">
                <a:solidFill>
                  <a:srgbClr val="C00000"/>
                </a:solidFill>
              </a:rPr>
              <a:t>) - </a:t>
            </a:r>
            <a:r>
              <a:rPr lang="ru-RU" sz="2000" dirty="0" smtClean="0"/>
              <a:t>светло-синие </a:t>
            </a:r>
            <a:r>
              <a:rPr lang="ru-RU" sz="2000" dirty="0" err="1" smtClean="0"/>
              <a:t>глыбки</a:t>
            </a:r>
            <a:r>
              <a:rPr lang="ru-RU" sz="2000" dirty="0" smtClean="0"/>
              <a:t> различного размера и формы, представляющие собой РНК из фрагментов шероховатого эндоплазматического </a:t>
            </a:r>
            <a:r>
              <a:rPr lang="ru-RU" sz="2000" dirty="0" err="1" smtClean="0"/>
              <a:t>ретикулума</a:t>
            </a:r>
            <a:r>
              <a:rPr lang="ru-RU" sz="2000" dirty="0" smtClean="0"/>
              <a:t>. Появляются при инфекционных и воспалительных заболеваниях (иногда даже при легком течении). Часто встречаются в сочетании с токсической зернистостью и цитоплазматическими вакуолями.</a:t>
            </a:r>
          </a:p>
          <a:p>
            <a:endParaRPr lang="ru-RU" sz="20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C0000"/>
                </a:solidFill>
              </a:rPr>
              <a:t>Нейтрофил </a:t>
            </a:r>
            <a:r>
              <a:rPr lang="ru-RU" sz="2000" b="1" i="1" dirty="0">
                <a:solidFill>
                  <a:srgbClr val="CC0000"/>
                </a:solidFill>
              </a:rPr>
              <a:t>с </a:t>
            </a:r>
            <a:r>
              <a:rPr lang="ru-RU" sz="2000" b="1" i="1" dirty="0" err="1">
                <a:solidFill>
                  <a:srgbClr val="CC0000"/>
                </a:solidFill>
              </a:rPr>
              <a:t>гиперсегментацией</a:t>
            </a:r>
            <a:r>
              <a:rPr lang="ru-RU" sz="2000" b="1" i="1" dirty="0">
                <a:solidFill>
                  <a:srgbClr val="CC0000"/>
                </a:solidFill>
              </a:rPr>
              <a:t> ядер</a:t>
            </a:r>
            <a:r>
              <a:rPr lang="ru-RU" sz="2000" dirty="0"/>
              <a:t> - более пяти сегментов в ядрах нейтрофилов обусловлено нарушением в них биосинтеза нуклеиновых кислот. Такая патология возникает при лучевой болезни или в результате применения лекарств, нарушающих процесс синтеза ДНК, в гигантских нейтрофилах при дефиците витамина В12 и </a:t>
            </a:r>
            <a:r>
              <a:rPr lang="ru-RU" sz="2000" dirty="0" err="1"/>
              <a:t>фолиевой</a:t>
            </a:r>
            <a:r>
              <a:rPr lang="ru-RU" sz="2000" dirty="0"/>
              <a:t> кислоты («стареющие» клетки). </a:t>
            </a:r>
            <a:endParaRPr lang="ru-RU" sz="2000" b="1" i="1" dirty="0"/>
          </a:p>
          <a:p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850181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8" r="1339"/>
          <a:stretch/>
        </p:blipFill>
        <p:spPr bwMode="auto">
          <a:xfrm>
            <a:off x="0" y="908720"/>
            <a:ext cx="6234545" cy="585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2049" y="260648"/>
            <a:ext cx="28019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 </a:t>
            </a:r>
            <a:r>
              <a:rPr lang="ru-RU" b="1" dirty="0"/>
              <a:t>- двуядерный </a:t>
            </a:r>
            <a:r>
              <a:rPr lang="ru-RU" b="1" dirty="0" err="1"/>
              <a:t>плазмоцит</a:t>
            </a:r>
            <a:r>
              <a:rPr lang="ru-RU" b="1" dirty="0"/>
              <a:t>, </a:t>
            </a:r>
            <a:endParaRPr lang="ru-RU" b="1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Б </a:t>
            </a:r>
            <a:r>
              <a:rPr lang="ru-RU" b="1" dirty="0">
                <a:solidFill>
                  <a:srgbClr val="C00000"/>
                </a:solidFill>
              </a:rPr>
              <a:t>- тень Боткина-</a:t>
            </a:r>
            <a:r>
              <a:rPr lang="ru-RU" b="1" dirty="0" err="1">
                <a:solidFill>
                  <a:srgbClr val="C00000"/>
                </a:solidFill>
              </a:rPr>
              <a:t>Гумпрехта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/>
              <a:t>В </a:t>
            </a:r>
            <a:r>
              <a:rPr lang="ru-RU" b="1" dirty="0"/>
              <a:t>- </a:t>
            </a:r>
            <a:r>
              <a:rPr lang="ru-RU" b="1" dirty="0" err="1"/>
              <a:t>кариолизис</a:t>
            </a:r>
            <a:r>
              <a:rPr lang="ru-RU" b="1" dirty="0"/>
              <a:t>, </a:t>
            </a:r>
            <a:endParaRPr lang="ru-RU" b="1" dirty="0" smtClean="0"/>
          </a:p>
          <a:p>
            <a:r>
              <a:rPr lang="ru-RU" b="1" dirty="0" smtClean="0"/>
              <a:t>Г </a:t>
            </a:r>
            <a:r>
              <a:rPr lang="ru-RU" b="1" dirty="0"/>
              <a:t>- гигантский </a:t>
            </a:r>
            <a:r>
              <a:rPr lang="ru-RU" b="1" dirty="0" err="1"/>
              <a:t>гиперсегментированный</a:t>
            </a:r>
            <a:r>
              <a:rPr lang="ru-RU" b="1" dirty="0"/>
              <a:t> нейтрофил, </a:t>
            </a:r>
            <a:endParaRPr lang="ru-RU" b="1" dirty="0" smtClean="0"/>
          </a:p>
          <a:p>
            <a:r>
              <a:rPr lang="ru-RU" b="1" dirty="0" smtClean="0"/>
              <a:t>Д </a:t>
            </a:r>
            <a:r>
              <a:rPr lang="ru-RU" b="1" dirty="0"/>
              <a:t>- фрагментация ядра, </a:t>
            </a:r>
            <a:endParaRPr lang="ru-RU" b="1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Е </a:t>
            </a:r>
            <a:r>
              <a:rPr lang="ru-RU" b="1" dirty="0">
                <a:solidFill>
                  <a:srgbClr val="C00000"/>
                </a:solidFill>
              </a:rPr>
              <a:t>- </a:t>
            </a:r>
            <a:r>
              <a:rPr lang="ru-RU" b="1" dirty="0" err="1">
                <a:solidFill>
                  <a:srgbClr val="C00000"/>
                </a:solidFill>
              </a:rPr>
              <a:t>токсогенная</a:t>
            </a:r>
            <a:r>
              <a:rPr lang="ru-RU" b="1" dirty="0">
                <a:solidFill>
                  <a:srgbClr val="C00000"/>
                </a:solidFill>
              </a:rPr>
              <a:t> зернистость в нейтрофиле, 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/>
              <a:t>Ж </a:t>
            </a:r>
            <a:r>
              <a:rPr lang="ru-RU" b="1" dirty="0"/>
              <a:t>- палочки </a:t>
            </a:r>
            <a:r>
              <a:rPr lang="ru-RU" b="1" dirty="0" err="1"/>
              <a:t>Аэура</a:t>
            </a:r>
            <a:r>
              <a:rPr lang="ru-RU" b="1" dirty="0"/>
              <a:t> в </a:t>
            </a:r>
            <a:r>
              <a:rPr lang="ru-RU" b="1" dirty="0" err="1"/>
              <a:t>промиелоцитах</a:t>
            </a:r>
            <a:r>
              <a:rPr lang="ru-RU" b="1" dirty="0"/>
              <a:t>, </a:t>
            </a:r>
            <a:endParaRPr lang="ru-RU" b="1" dirty="0" smtClean="0"/>
          </a:p>
          <a:p>
            <a:r>
              <a:rPr lang="ru-RU" b="1" dirty="0" smtClean="0"/>
              <a:t>З </a:t>
            </a:r>
            <a:r>
              <a:rPr lang="ru-RU" b="1" dirty="0"/>
              <a:t>- вакуолизация цитоплазмы моноцитов, </a:t>
            </a:r>
            <a:r>
              <a:rPr lang="ru-RU" b="1" dirty="0">
                <a:solidFill>
                  <a:srgbClr val="C00000"/>
                </a:solidFill>
              </a:rPr>
              <a:t>И - тельца </a:t>
            </a:r>
            <a:r>
              <a:rPr lang="ru-RU" b="1" dirty="0" err="1">
                <a:solidFill>
                  <a:srgbClr val="C00000"/>
                </a:solidFill>
              </a:rPr>
              <a:t>Князькова</a:t>
            </a:r>
            <a:r>
              <a:rPr lang="ru-RU" b="1" dirty="0">
                <a:solidFill>
                  <a:srgbClr val="C00000"/>
                </a:solidFill>
              </a:rPr>
              <a:t>- Деле в нейтрофиле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88640"/>
            <a:ext cx="60550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Патологические дегенеративные формы </a:t>
            </a:r>
            <a:r>
              <a:rPr lang="ru-RU" sz="2400" b="1" dirty="0" smtClean="0">
                <a:solidFill>
                  <a:srgbClr val="FF0000"/>
                </a:solidFill>
              </a:rPr>
              <a:t>лейкоцитов 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40695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.ppt-online.org/files/slide/5/5ljm0RqQOKna16tECVzpZNrYvsFU7PSWkg4fw9/slide-8.jpg"/>
          <p:cNvPicPr>
            <a:picLocks noChangeAspect="1" noChangeArrowheads="1"/>
          </p:cNvPicPr>
          <p:nvPr/>
        </p:nvPicPr>
        <p:blipFill>
          <a:blip r:embed="rId2"/>
          <a:srcRect l="16846" t="27380" r="15038" b="7105"/>
          <a:stretch>
            <a:fillRect/>
          </a:stretch>
        </p:blipFill>
        <p:spPr bwMode="auto">
          <a:xfrm>
            <a:off x="428596" y="1643050"/>
            <a:ext cx="6643734" cy="47863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142852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Тени </a:t>
            </a:r>
            <a:r>
              <a:rPr lang="ru-RU" sz="3200" b="1" dirty="0" err="1" smtClean="0">
                <a:solidFill>
                  <a:srgbClr val="FF0000"/>
                </a:solidFill>
              </a:rPr>
              <a:t>Боткина-Гумпрехта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1071546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Лимфоцит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58082" y="4286256"/>
            <a:ext cx="1785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Тельце </a:t>
            </a:r>
            <a:r>
              <a:rPr lang="ru-RU" sz="2400" b="1" dirty="0" err="1" smtClean="0"/>
              <a:t>Боткина-Гумпрехта</a:t>
            </a:r>
            <a:endParaRPr lang="ru-RU" sz="2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lum bright="-2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62063"/>
            <a:ext cx="746760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81000" y="2286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CC0000"/>
                </a:solidFill>
              </a:rPr>
              <a:t>Токсическая зернистость нейтрофилов</a:t>
            </a:r>
          </a:p>
        </p:txBody>
      </p:sp>
    </p:spTree>
    <p:extLst>
      <p:ext uri="{BB962C8B-B14F-4D97-AF65-F5344CB8AC3E}">
        <p14:creationId xmlns="" xmlns:p14="http://schemas.microsoft.com/office/powerpoint/2010/main" val="408468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152400"/>
            <a:ext cx="89916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0000"/>
                </a:solidFill>
              </a:rPr>
              <a:t>Структурные изменения лейкоцитов в патологии:</a:t>
            </a:r>
          </a:p>
          <a:p>
            <a:pPr algn="ctr"/>
            <a:endParaRPr lang="ru-RU" sz="2400" b="1" i="1" dirty="0">
              <a:solidFill>
                <a:srgbClr val="CC0000"/>
              </a:solidFill>
            </a:endParaRPr>
          </a:p>
          <a:p>
            <a:r>
              <a:rPr lang="ru-RU" sz="2000" b="1" i="1" dirty="0" smtClean="0">
                <a:solidFill>
                  <a:srgbClr val="CC0000"/>
                </a:solidFill>
              </a:rPr>
              <a:t>Нейтрофил </a:t>
            </a:r>
            <a:r>
              <a:rPr lang="ru-RU" sz="2000" b="1" i="1" dirty="0">
                <a:solidFill>
                  <a:srgbClr val="CC0000"/>
                </a:solidFill>
              </a:rPr>
              <a:t>с </a:t>
            </a:r>
            <a:r>
              <a:rPr lang="ru-RU" sz="2000" b="1" i="1" dirty="0" err="1">
                <a:solidFill>
                  <a:srgbClr val="CC0000"/>
                </a:solidFill>
              </a:rPr>
              <a:t>гипосегментацией</a:t>
            </a:r>
            <a:r>
              <a:rPr lang="ru-RU" sz="2000" b="1" i="1" dirty="0">
                <a:solidFill>
                  <a:srgbClr val="CC0000"/>
                </a:solidFill>
              </a:rPr>
              <a:t> ядра</a:t>
            </a:r>
            <a:r>
              <a:rPr lang="ru-RU" sz="2000" b="1" i="1" dirty="0"/>
              <a:t>. </a:t>
            </a:r>
            <a:r>
              <a:rPr lang="ru-RU" sz="2000" dirty="0"/>
              <a:t>Приобретенные нарушения могут иметь место при лейкозах, инфекциях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b="1" i="1" dirty="0">
                <a:solidFill>
                  <a:srgbClr val="CC0000"/>
                </a:solidFill>
              </a:rPr>
              <a:t>Лейкоцит с токсической зернистостью</a:t>
            </a:r>
            <a:r>
              <a:rPr lang="ru-RU" sz="2000" dirty="0"/>
              <a:t>. Грубая, темного цвета зернистость появляется в цитоплазме в результате коагуляции белков при тяжелых инфекциях, интоксикациях.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b="1" i="1" dirty="0">
                <a:solidFill>
                  <a:srgbClr val="CC0000"/>
                </a:solidFill>
              </a:rPr>
              <a:t>Лейкоциты с вакуолизацией ядра и цитоплазмы</a:t>
            </a:r>
            <a:r>
              <a:rPr lang="ru-RU" sz="2000" dirty="0"/>
              <a:t> наблюдаются при сепсисе, тяжелых интоксикациях, инфекциях (может сочетаться с токсической зернистостью). Это признак жировой дегенерации клеток. </a:t>
            </a:r>
            <a:endParaRPr lang="ru-RU" sz="2000" dirty="0" smtClean="0"/>
          </a:p>
          <a:p>
            <a:endParaRPr lang="ru-RU" sz="2000" b="1" i="1" dirty="0"/>
          </a:p>
          <a:p>
            <a:r>
              <a:rPr lang="ru-RU" sz="2000" b="1" i="1" dirty="0" smtClean="0">
                <a:solidFill>
                  <a:srgbClr val="CC0000"/>
                </a:solidFill>
              </a:rPr>
              <a:t>Клетки </a:t>
            </a:r>
            <a:r>
              <a:rPr lang="ru-RU" sz="2000" b="1" i="1" dirty="0" err="1">
                <a:solidFill>
                  <a:srgbClr val="CC0000"/>
                </a:solidFill>
              </a:rPr>
              <a:t>Риддера</a:t>
            </a:r>
            <a:r>
              <a:rPr lang="ru-RU" sz="2000" dirty="0"/>
              <a:t>. Представляют собой лимфоциты с почкообразным или </a:t>
            </a:r>
            <a:r>
              <a:rPr lang="ru-RU" sz="2000" dirty="0" err="1"/>
              <a:t>двухдольчатым</a:t>
            </a:r>
            <a:r>
              <a:rPr lang="ru-RU" sz="2000" dirty="0"/>
              <a:t> ядром. Встречаются при </a:t>
            </a:r>
            <a:r>
              <a:rPr lang="ru-RU" sz="2000" dirty="0" err="1"/>
              <a:t>лимфолейкозах</a:t>
            </a:r>
            <a:r>
              <a:rPr lang="ru-RU" sz="2000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3850181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Токсогенная зернистость в цитоплазме нейтрофилов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19043" t="33247" r="17236" b="7105"/>
          <a:stretch>
            <a:fillRect/>
          </a:stretch>
        </p:blipFill>
        <p:spPr bwMode="auto">
          <a:xfrm>
            <a:off x="1500166" y="1643050"/>
            <a:ext cx="6215106" cy="43577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285728"/>
            <a:ext cx="857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Токсическая зернистость в цитоплазме нейтрофилов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221" b="24854"/>
          <a:stretch>
            <a:fillRect/>
          </a:stretch>
        </p:blipFill>
        <p:spPr bwMode="auto">
          <a:xfrm>
            <a:off x="774220" y="714356"/>
            <a:ext cx="7066811" cy="335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52400" y="2286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CC0000"/>
                </a:solidFill>
              </a:rPr>
              <a:t>Тельца Князькова- Деле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52400" y="4357694"/>
            <a:ext cx="8991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rgbClr val="C00000"/>
                </a:solidFill>
              </a:rPr>
              <a:t>Тельца (включения) Деле (</a:t>
            </a:r>
            <a:r>
              <a:rPr lang="ru-RU" sz="2000" b="1" dirty="0" err="1">
                <a:solidFill>
                  <a:srgbClr val="C00000"/>
                </a:solidFill>
              </a:rPr>
              <a:t>Князькова-Деле</a:t>
            </a:r>
            <a:r>
              <a:rPr lang="ru-RU" sz="2000" b="1" dirty="0"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solidFill>
                  <a:srgbClr val="C00000"/>
                </a:solidFill>
              </a:rPr>
              <a:t>Доули</a:t>
            </a:r>
            <a:r>
              <a:rPr lang="ru-RU" sz="2000" b="1" dirty="0">
                <a:solidFill>
                  <a:srgbClr val="C00000"/>
                </a:solidFill>
              </a:rPr>
              <a:t>) </a:t>
            </a:r>
            <a:r>
              <a:rPr lang="ru-RU" sz="2000" b="1" dirty="0"/>
              <a:t>- светло-синие </a:t>
            </a:r>
            <a:r>
              <a:rPr lang="ru-RU" sz="2000" b="1" dirty="0" err="1"/>
              <a:t>глыбки</a:t>
            </a:r>
            <a:r>
              <a:rPr lang="ru-RU" sz="2000" b="1" dirty="0"/>
              <a:t> различного размера и формы, представляющие собой РНК из фрагментов шероховатого эндоплазматического </a:t>
            </a:r>
            <a:r>
              <a:rPr lang="ru-RU" sz="2000" b="1" dirty="0" err="1"/>
              <a:t>ретикулума</a:t>
            </a:r>
            <a:r>
              <a:rPr lang="ru-RU" sz="2000" b="1" dirty="0"/>
              <a:t>. Появляются при инфекционных и воспалительных заболеваниях (иногда даже при легком течении). Часто встречаются в сочетании с токсической зернистостью и цитоплазматическими вакуолями.</a:t>
            </a:r>
          </a:p>
        </p:txBody>
      </p:sp>
    </p:spTree>
    <p:extLst>
      <p:ext uri="{BB962C8B-B14F-4D97-AF65-F5344CB8AC3E}">
        <p14:creationId xmlns="" xmlns:p14="http://schemas.microsoft.com/office/powerpoint/2010/main" val="164446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6240"/>
          <a:stretch>
            <a:fillRect/>
          </a:stretch>
        </p:blipFill>
        <p:spPr bwMode="auto">
          <a:xfrm>
            <a:off x="304800" y="977900"/>
            <a:ext cx="88392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52400" y="5486400"/>
            <a:ext cx="8763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/>
              <a:t>А - ретикулоциты, эритроциты с тельцами Гейнца; </a:t>
            </a:r>
          </a:p>
          <a:p>
            <a:pPr>
              <a:spcBef>
                <a:spcPct val="50000"/>
              </a:spcBef>
            </a:pPr>
            <a:r>
              <a:rPr lang="ru-RU" sz="2000" b="1"/>
              <a:t>Б - полихроматофилы, эритроциты с базофильной зернистостью 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81000" y="3048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Регенеративные формы эритроцитов </a:t>
            </a:r>
          </a:p>
        </p:txBody>
      </p:sp>
    </p:spTree>
    <p:extLst>
      <p:ext uri="{BB962C8B-B14F-4D97-AF65-F5344CB8AC3E}">
        <p14:creationId xmlns="" xmlns:p14="http://schemas.microsoft.com/office/powerpoint/2010/main" val="55937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815" t="68093" r="37607" b="3333"/>
          <a:stretch>
            <a:fillRect/>
          </a:stretch>
        </p:blipFill>
        <p:spPr bwMode="auto">
          <a:xfrm>
            <a:off x="357158" y="1000108"/>
            <a:ext cx="3929090" cy="371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" t="3143" r="47815" b="48849"/>
          <a:stretch>
            <a:fillRect/>
          </a:stretch>
        </p:blipFill>
        <p:spPr bwMode="auto">
          <a:xfrm>
            <a:off x="3643306" y="3357562"/>
            <a:ext cx="5236866" cy="321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81000" y="2286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CC0000"/>
                </a:solidFill>
              </a:rPr>
              <a:t>Вакуолизация цитоплазмы лейкоцитов</a:t>
            </a:r>
          </a:p>
        </p:txBody>
      </p:sp>
    </p:spTree>
    <p:extLst>
      <p:ext uri="{BB962C8B-B14F-4D97-AF65-F5344CB8AC3E}">
        <p14:creationId xmlns="" xmlns:p14="http://schemas.microsoft.com/office/powerpoint/2010/main" val="1537700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640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CC0000"/>
                </a:solidFill>
              </a:rPr>
              <a:t>Гиперсегментация нейтрофилов</a:t>
            </a:r>
          </a:p>
        </p:txBody>
      </p:sp>
    </p:spTree>
    <p:extLst>
      <p:ext uri="{BB962C8B-B14F-4D97-AF65-F5344CB8AC3E}">
        <p14:creationId xmlns="" xmlns:p14="http://schemas.microsoft.com/office/powerpoint/2010/main" val="2763794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49" t="5793" r="3300"/>
          <a:stretch>
            <a:fillRect/>
          </a:stretch>
        </p:blipFill>
        <p:spPr bwMode="auto">
          <a:xfrm>
            <a:off x="857224" y="928670"/>
            <a:ext cx="7747392" cy="519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CC0000"/>
                </a:solidFill>
              </a:rPr>
              <a:t>Гипосегментация ядра нейтрофилов</a:t>
            </a:r>
          </a:p>
        </p:txBody>
      </p:sp>
    </p:spTree>
    <p:extLst>
      <p:ext uri="{BB962C8B-B14F-4D97-AF65-F5344CB8AC3E}">
        <p14:creationId xmlns="" xmlns:p14="http://schemas.microsoft.com/office/powerpoint/2010/main" val="2522602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lechiserdce.ru/wp-content/uploads/2017/08/1-64-450x375.jpg"/>
          <p:cNvPicPr>
            <a:picLocks noChangeAspect="1" noChangeArrowheads="1"/>
          </p:cNvPicPr>
          <p:nvPr/>
        </p:nvPicPr>
        <p:blipFill>
          <a:blip r:embed="rId2"/>
          <a:srcRect b="13999"/>
          <a:stretch>
            <a:fillRect/>
          </a:stretch>
        </p:blipFill>
        <p:spPr bwMode="auto">
          <a:xfrm>
            <a:off x="2143108" y="1357298"/>
            <a:ext cx="5072098" cy="36350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14942" y="5286388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Нормальный лимфоцит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71604" y="5286388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Клетка </a:t>
            </a:r>
            <a:r>
              <a:rPr lang="ru-RU" sz="2400" b="1" dirty="0" err="1" smtClean="0">
                <a:solidFill>
                  <a:srgbClr val="C00000"/>
                </a:solidFill>
              </a:rPr>
              <a:t>Риддера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14290"/>
            <a:ext cx="814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Клетки </a:t>
            </a:r>
            <a:r>
              <a:rPr lang="ru-RU" sz="3200" b="1" dirty="0" err="1" smtClean="0">
                <a:solidFill>
                  <a:srgbClr val="C00000"/>
                </a:solidFill>
              </a:rPr>
              <a:t>Риддера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3800"/>
            <a:ext cx="69342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err="1">
                <a:solidFill>
                  <a:srgbClr val="CC0000"/>
                </a:solidFill>
              </a:rPr>
              <a:t>Кариорексис</a:t>
            </a:r>
            <a:r>
              <a:rPr lang="ru-RU" sz="2400" b="1" dirty="0">
                <a:solidFill>
                  <a:srgbClr val="CC0000"/>
                </a:solidFill>
              </a:rPr>
              <a:t> </a:t>
            </a:r>
            <a:r>
              <a:rPr lang="ru-RU" sz="2400" b="1" dirty="0" smtClean="0">
                <a:solidFill>
                  <a:srgbClr val="CC0000"/>
                </a:solidFill>
              </a:rPr>
              <a:t>   нейтрофилов</a:t>
            </a:r>
            <a:endParaRPr lang="ru-RU" sz="24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995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56895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3. </a:t>
            </a:r>
            <a:r>
              <a:rPr lang="x-none" sz="2400" b="1">
                <a:solidFill>
                  <a:srgbClr val="FF0000"/>
                </a:solidFill>
              </a:rPr>
              <a:t>Гемограмма, ее анализ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/>
              <a:t> </a:t>
            </a:r>
            <a:endParaRPr lang="ru-RU" sz="2400" dirty="0"/>
          </a:p>
          <a:p>
            <a:r>
              <a:rPr lang="ru-RU" sz="2400" b="1" dirty="0">
                <a:solidFill>
                  <a:srgbClr val="FF0000"/>
                </a:solidFill>
              </a:rPr>
              <a:t>Гемограмма </a:t>
            </a:r>
            <a:r>
              <a:rPr lang="ru-RU" sz="2400" dirty="0"/>
              <a:t>(греч. </a:t>
            </a:r>
            <a:r>
              <a:rPr lang="ru-RU" sz="2400" i="1" dirty="0" err="1"/>
              <a:t>haima</a:t>
            </a:r>
            <a:r>
              <a:rPr lang="ru-RU" sz="2400" dirty="0"/>
              <a:t> – кровь+ </a:t>
            </a:r>
            <a:r>
              <a:rPr lang="ru-RU" sz="2400" i="1" dirty="0" err="1"/>
              <a:t>gramma</a:t>
            </a:r>
            <a:r>
              <a:rPr lang="ru-RU" sz="2400" i="1" dirty="0"/>
              <a:t> </a:t>
            </a:r>
            <a:r>
              <a:rPr lang="ru-RU" sz="2400" dirty="0"/>
              <a:t>– черта, линия, изображение; </a:t>
            </a:r>
            <a:r>
              <a:rPr lang="ru-RU" sz="2400" dirty="0" err="1"/>
              <a:t>син</a:t>
            </a:r>
            <a:r>
              <a:rPr lang="ru-RU" sz="2400" dirty="0"/>
              <a:t>. </a:t>
            </a:r>
            <a:r>
              <a:rPr lang="ru-RU" sz="2400" b="1" i="1" dirty="0">
                <a:solidFill>
                  <a:srgbClr val="FF0000"/>
                </a:solidFill>
              </a:rPr>
              <a:t>общий клинический анализ крови</a:t>
            </a:r>
            <a:r>
              <a:rPr lang="ru-RU" sz="2400" dirty="0"/>
              <a:t>) </a:t>
            </a:r>
            <a:r>
              <a:rPr lang="ru-RU" sz="2400" b="1" dirty="0"/>
              <a:t>– это </a:t>
            </a:r>
            <a:r>
              <a:rPr lang="ru-RU" sz="2400" b="1" dirty="0">
                <a:solidFill>
                  <a:srgbClr val="FF0000"/>
                </a:solidFill>
              </a:rPr>
              <a:t>совокупность качественных и количественных показателей, характеризующих клеточный состав периферической крови и связанных с ним констант.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endParaRPr lang="ru-RU" sz="2400" dirty="0" smtClean="0">
              <a:solidFill>
                <a:srgbClr val="FF0000"/>
              </a:solidFill>
            </a:endParaRPr>
          </a:p>
          <a:p>
            <a:endParaRPr lang="ru-RU" sz="2000" dirty="0" smtClean="0"/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8080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5689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Гемограмма включает </a:t>
            </a:r>
            <a:r>
              <a:rPr lang="ru-RU" sz="2400" b="1" dirty="0" smtClean="0">
                <a:solidFill>
                  <a:srgbClr val="FF0000"/>
                </a:solidFill>
              </a:rPr>
              <a:t>следующие данные: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Количество эритроцитов</a:t>
            </a:r>
            <a:r>
              <a:rPr lang="ru-RU" sz="2400" b="1" dirty="0"/>
              <a:t>, их </a:t>
            </a:r>
            <a:r>
              <a:rPr lang="ru-RU" sz="2400" b="1" dirty="0" smtClean="0"/>
              <a:t>морфологические особенности, </a:t>
            </a:r>
          </a:p>
          <a:p>
            <a:pPr marL="285750" indent="-285750">
              <a:buFontTx/>
              <a:buChar char="-"/>
            </a:pPr>
            <a:r>
              <a:rPr lang="ru-RU" sz="2400" b="1" dirty="0"/>
              <a:t>К</a:t>
            </a:r>
            <a:r>
              <a:rPr lang="ru-RU" sz="2400" b="1" dirty="0" smtClean="0"/>
              <a:t>оличество </a:t>
            </a:r>
            <a:r>
              <a:rPr lang="ru-RU" sz="2400" b="1" dirty="0" err="1" smtClean="0"/>
              <a:t>ретикулоцитов</a:t>
            </a:r>
            <a:r>
              <a:rPr lang="ru-RU" sz="2400" b="1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sz="2400" b="1" dirty="0"/>
              <a:t>О</a:t>
            </a:r>
            <a:r>
              <a:rPr lang="ru-RU" sz="2400" b="1" dirty="0" smtClean="0"/>
              <a:t>бщее содержание </a:t>
            </a:r>
            <a:r>
              <a:rPr lang="ru-RU" sz="2400" b="1" dirty="0"/>
              <a:t>гемоглобина в </a:t>
            </a:r>
            <a:r>
              <a:rPr lang="ru-RU" sz="2400" b="1" dirty="0" smtClean="0"/>
              <a:t>крови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 Цветной показатель крови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 Количество лейкоцитов 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Соотношение  </a:t>
            </a:r>
            <a:r>
              <a:rPr lang="ru-RU" sz="2400" b="1" dirty="0"/>
              <a:t>различных </a:t>
            </a:r>
            <a:r>
              <a:rPr lang="ru-RU" sz="2400" b="1" dirty="0" smtClean="0"/>
              <a:t>видов лейкоцитов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 Количество тромбоцитов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Некоторые показатели </a:t>
            </a:r>
            <a:r>
              <a:rPr lang="ru-RU" sz="2400" b="1" dirty="0"/>
              <a:t>свертывающей системы крови </a:t>
            </a:r>
            <a:endParaRPr lang="ru-RU" sz="2400" b="1" dirty="0" smtClean="0"/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Физико-химические показатели </a:t>
            </a:r>
            <a:r>
              <a:rPr lang="ru-RU" sz="2400" b="1" dirty="0"/>
              <a:t>крови.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92516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3810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40195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675" b="14529"/>
          <a:stretch>
            <a:fillRect/>
          </a:stretch>
        </p:blipFill>
        <p:spPr bwMode="auto">
          <a:xfrm>
            <a:off x="1676400" y="4343400"/>
            <a:ext cx="593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04800" y="152400"/>
            <a:ext cx="861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CC0000"/>
                </a:solidFill>
              </a:rPr>
              <a:t>Определение гематокрита методом центрифугирования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81000" y="6248400"/>
            <a:ext cx="8382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Гематокрит выражают в процентах (40-45%)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5008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6. Скорость оседания эритроцитов (СОЭ) </a:t>
            </a:r>
            <a:r>
              <a:rPr lang="ru-RU" sz="2000" b="1" dirty="0"/>
              <a:t>– показатель, отражающий способность форменных элементов осаждаться при стоянии некоагулированной крови. </a:t>
            </a:r>
            <a:endParaRPr lang="ru-RU" sz="2000" b="1" dirty="0" smtClean="0"/>
          </a:p>
          <a:p>
            <a:r>
              <a:rPr lang="ru-RU" sz="2000" b="1" dirty="0" smtClean="0"/>
              <a:t>Количественно </a:t>
            </a:r>
            <a:r>
              <a:rPr lang="ru-RU" sz="2000" b="1" dirty="0"/>
              <a:t>тест выражают в </a:t>
            </a:r>
            <a:r>
              <a:rPr lang="ru-RU" sz="2000" b="1" dirty="0" smtClean="0"/>
              <a:t>миллиметрах </a:t>
            </a:r>
            <a:r>
              <a:rPr lang="ru-RU" sz="2000" b="1" dirty="0"/>
              <a:t>плазмы, появившейся над </a:t>
            </a:r>
            <a:r>
              <a:rPr lang="ru-RU" sz="2000" b="1" dirty="0" err="1"/>
              <a:t>эритроцитарным</a:t>
            </a:r>
            <a:r>
              <a:rPr lang="ru-RU" sz="2000" b="1" dirty="0"/>
              <a:t> столбиком за 1 час.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lum contras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4867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1988840"/>
            <a:ext cx="288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</a:t>
            </a:r>
            <a:r>
              <a:rPr lang="ru-RU" sz="2000" b="1" dirty="0" smtClean="0"/>
              <a:t>еличина </a:t>
            </a:r>
            <a:r>
              <a:rPr lang="ru-RU" sz="2000" b="1" dirty="0"/>
              <a:t>СОЭ свидетельствует как об изменениях состава и физико-химических свойств плазмы, так и о нарушениях количества, формы и свойств эритроцитов.</a:t>
            </a:r>
          </a:p>
        </p:txBody>
      </p:sp>
    </p:spTree>
    <p:extLst>
      <p:ext uri="{BB962C8B-B14F-4D97-AF65-F5344CB8AC3E}">
        <p14:creationId xmlns="" xmlns:p14="http://schemas.microsoft.com/office/powerpoint/2010/main" val="158726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28600" y="1524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CC0000"/>
                </a:solidFill>
              </a:rPr>
              <a:t>Определение СОЭ методом Панченкова</a:t>
            </a: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95600"/>
            <a:ext cx="456247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46406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766763"/>
            <a:ext cx="7212013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428625" y="214313"/>
            <a:ext cx="8358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Ретикулоциты</a:t>
            </a:r>
          </a:p>
        </p:txBody>
      </p:sp>
    </p:spTree>
    <p:extLst>
      <p:ext uri="{BB962C8B-B14F-4D97-AF65-F5344CB8AC3E}">
        <p14:creationId xmlns="" xmlns:p14="http://schemas.microsoft.com/office/powerpoint/2010/main" val="495723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52400" y="304800"/>
            <a:ext cx="8686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CC0000"/>
                </a:solidFill>
              </a:rPr>
              <a:t>Определение СОЭ методом Вестергрена</a:t>
            </a:r>
          </a:p>
          <a:p>
            <a:pPr>
              <a:spcBef>
                <a:spcPct val="50000"/>
              </a:spcBef>
            </a:pPr>
            <a:endParaRPr lang="ru-RU" sz="2400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03" r="4823"/>
          <a:stretch>
            <a:fillRect/>
          </a:stretch>
        </p:blipFill>
        <p:spPr bwMode="auto">
          <a:xfrm>
            <a:off x="4038600" y="2895600"/>
            <a:ext cx="51054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16126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-20000" contrast="3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" y="928670"/>
            <a:ext cx="9013047" cy="40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Осмотическая резистентность эритроцитов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8595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25" t="5139" r="6261" b="4068"/>
          <a:stretch>
            <a:fillRect/>
          </a:stretch>
        </p:blipFill>
        <p:spPr bwMode="auto">
          <a:xfrm>
            <a:off x="1532779" y="1340768"/>
            <a:ext cx="53340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Изменение формы эритроцита в растворах с различной концентрацией </a:t>
            </a:r>
            <a:r>
              <a:rPr lang="ru-RU" b="1" dirty="0" err="1">
                <a:solidFill>
                  <a:srgbClr val="FF0000"/>
                </a:solidFill>
              </a:rPr>
              <a:t>NaCl</a:t>
            </a:r>
            <a:endParaRPr lang="ru-RU" b="1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5022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3.3. </a:t>
            </a:r>
            <a:r>
              <a:rPr lang="x-none" sz="2400" b="1" smtClean="0">
                <a:solidFill>
                  <a:srgbClr val="FF0000"/>
                </a:solidFill>
              </a:rPr>
              <a:t>Показатели </a:t>
            </a:r>
            <a:r>
              <a:rPr lang="x-none" sz="2400" b="1">
                <a:solidFill>
                  <a:srgbClr val="FF0000"/>
                </a:solidFill>
              </a:rPr>
              <a:t>функционального состояния лейкопоэза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b="1" dirty="0"/>
              <a:t> </a:t>
            </a:r>
            <a:r>
              <a:rPr lang="ru-RU" sz="2400" b="1" dirty="0" err="1" smtClean="0">
                <a:solidFill>
                  <a:srgbClr val="FF0000"/>
                </a:solidFill>
              </a:rPr>
              <a:t>Лейкограмма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– совокупность количественных и качественных показателей лейкоцитов периферической </a:t>
            </a:r>
            <a:r>
              <a:rPr lang="ru-RU" b="1" dirty="0" smtClean="0">
                <a:solidFill>
                  <a:srgbClr val="FF0000"/>
                </a:solidFill>
              </a:rPr>
              <a:t>крови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-10000" contrast="3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5" y="1412776"/>
            <a:ext cx="8828224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89083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1" y="1298488"/>
            <a:ext cx="8533896" cy="256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Лейкоцитозы – увеличение общего количества лейкоцитов (или их отдельных форм) за пределы  верхней границы нормы при физиологических и патологических процессах.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3" y="4293096"/>
            <a:ext cx="8735955" cy="206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530336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42875" y="214313"/>
            <a:ext cx="90011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Нейтрофильный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лейкоцитоз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нейтрофилия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содержания нейтрофилов в гемограмме свыше 65 %.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16862"/>
            <a:ext cx="5769718" cy="426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6852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9" y="1916832"/>
            <a:ext cx="899571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33265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Развитие нейтрофилов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3509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</a:rPr>
              <a:t>азновидности </a:t>
            </a:r>
            <a:r>
              <a:rPr lang="ru-RU" sz="2400" b="1" dirty="0" err="1">
                <a:solidFill>
                  <a:srgbClr val="FF0000"/>
                </a:solidFill>
              </a:rPr>
              <a:t>нейтрофильного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лейкоцитоза</a:t>
            </a:r>
            <a:endParaRPr lang="ru-RU" sz="2400" b="1" dirty="0">
              <a:solidFill>
                <a:srgbClr val="FF0000"/>
              </a:solidFill>
            </a:endParaRPr>
          </a:p>
          <a:p>
            <a:pPr marL="457200" lvl="0" indent="-457200">
              <a:buAutoNum type="arabicPeriod"/>
            </a:pPr>
            <a:r>
              <a:rPr lang="ru-RU" sz="2400" b="1" dirty="0" smtClean="0"/>
              <a:t>Без </a:t>
            </a:r>
            <a:r>
              <a:rPr lang="ru-RU" sz="2400" b="1" dirty="0"/>
              <a:t>ядерного сдвига — увеличение в крови количества зрелых сегментоядерных нейтрофилов на фоне общего лейкоцитоза. </a:t>
            </a:r>
            <a:endParaRPr lang="ru-RU" sz="2400" b="1" dirty="0" smtClean="0"/>
          </a:p>
          <a:p>
            <a:pPr marL="457200" lvl="0" indent="-457200">
              <a:buAutoNum type="arabicPeriod"/>
            </a:pPr>
            <a:r>
              <a:rPr lang="ru-RU" sz="2400" b="1" dirty="0" smtClean="0"/>
              <a:t>С ядерными сдвигами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59143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96112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2493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Эозинофильный лейкоцитоз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эозинофилия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содержания эозинофилов свыше 5%.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Развивается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при: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аллергические заболевания (поллинозы, бронх. астма);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паразитарные заболевания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фасциолёз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диктиокаулёз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кожные болезни (экзема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);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коллагенозы (ревматизм);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гемобластозы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хрон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миелолейкоз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лимфогранулематоз);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инфекционные заболевания (рожа свиней)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80" t="7140" b="12104"/>
          <a:stretch/>
        </p:blipFill>
        <p:spPr bwMode="auto">
          <a:xfrm>
            <a:off x="2640420" y="2641918"/>
            <a:ext cx="620149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>
            <a:lum bright="-10000"/>
          </a:blip>
          <a:srcRect l="23418" t="25000" r="31031" b="27350"/>
          <a:stretch/>
        </p:blipFill>
        <p:spPr bwMode="auto">
          <a:xfrm rot="16200000">
            <a:off x="19557" y="3431481"/>
            <a:ext cx="2705100" cy="212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0741985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14313" y="214313"/>
            <a:ext cx="864393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Базофильный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лейкоцитоз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базофилия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увеличение содержания базофилов.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Наблюдается при: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аллергические состояния;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инфекционные заболевания (чума и рожа свиней);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гемобластозы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хрон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и острый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миелолейкоз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гемолитические анемии;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гемофилии.</a:t>
            </a:r>
          </a:p>
          <a:p>
            <a:pPr>
              <a:buFontTx/>
              <a:buChar char="-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3071810"/>
            <a:ext cx="3670128" cy="308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956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8534400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FF0000"/>
                </a:solidFill>
              </a:rPr>
              <a:t>Дегенеративные формы эритроцитов:</a:t>
            </a:r>
          </a:p>
          <a:p>
            <a:pPr algn="ctr">
              <a:spcBef>
                <a:spcPct val="50000"/>
              </a:spcBef>
            </a:pPr>
            <a:endParaRPr lang="ru-RU" sz="2800" b="1" dirty="0">
              <a:solidFill>
                <a:srgbClr val="FF0000"/>
              </a:solidFill>
            </a:endParaRPr>
          </a:p>
          <a:p>
            <a:pPr marL="0" indent="0">
              <a:spcBef>
                <a:spcPct val="5000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1. Изменение </a:t>
            </a:r>
            <a:r>
              <a:rPr lang="ru-RU" sz="2400" b="1" dirty="0">
                <a:solidFill>
                  <a:srgbClr val="FF0000"/>
                </a:solidFill>
              </a:rPr>
              <a:t>размеров эритроцита (</a:t>
            </a:r>
            <a:r>
              <a:rPr lang="ru-RU" sz="2400" b="1" i="1" dirty="0" err="1">
                <a:solidFill>
                  <a:srgbClr val="FF0000"/>
                </a:solidFill>
              </a:rPr>
              <a:t>анизоцитоз</a:t>
            </a:r>
            <a:r>
              <a:rPr lang="ru-RU" sz="2400" b="1" dirty="0">
                <a:solidFill>
                  <a:srgbClr val="FF0000"/>
                </a:solidFill>
              </a:rPr>
              <a:t>):</a:t>
            </a:r>
          </a:p>
          <a:p>
            <a:pPr>
              <a:spcBef>
                <a:spcPct val="50000"/>
              </a:spcBef>
            </a:pPr>
            <a:r>
              <a:rPr lang="ru-RU" sz="2400" b="1" dirty="0"/>
              <a:t>    - </a:t>
            </a:r>
            <a:r>
              <a:rPr lang="ru-RU" sz="2400" b="1" dirty="0" err="1"/>
              <a:t>микроцит</a:t>
            </a:r>
            <a:r>
              <a:rPr lang="ru-RU" sz="2400" b="1" dirty="0"/>
              <a:t>,</a:t>
            </a:r>
          </a:p>
          <a:p>
            <a:pPr>
              <a:spcBef>
                <a:spcPct val="50000"/>
              </a:spcBef>
            </a:pPr>
            <a:r>
              <a:rPr lang="ru-RU" sz="2400" b="1" dirty="0"/>
              <a:t>   - </a:t>
            </a:r>
            <a:r>
              <a:rPr lang="ru-RU" sz="2400" b="1" dirty="0" err="1"/>
              <a:t>макроцит</a:t>
            </a:r>
            <a:r>
              <a:rPr lang="ru-RU" sz="2400" b="1" dirty="0"/>
              <a:t>,</a:t>
            </a:r>
          </a:p>
          <a:p>
            <a:pPr>
              <a:spcBef>
                <a:spcPct val="50000"/>
              </a:spcBef>
            </a:pPr>
            <a:r>
              <a:rPr lang="ru-RU" sz="2400" b="1" dirty="0"/>
              <a:t>   - </a:t>
            </a:r>
            <a:r>
              <a:rPr lang="ru-RU" sz="2400" b="1" dirty="0" err="1"/>
              <a:t>мегалоцит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69976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56895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Лимфоцитарный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лейкоцитоз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лимфоцитоз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увеличение содержания лимфоцитов. Наблюдается при: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хронических инфекциях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(туберкулёз, бруцеллёз, ИНАН);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инвазионных заболеваниях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(пироплазмоз,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нуталлиоз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dirty="0" smtClean="0"/>
              <a:t>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эндокринопатиях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тиреоидизм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микседема, акромегалия);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алиментарной дистрофии</a:t>
            </a:r>
            <a:r>
              <a:rPr lang="ru-RU" b="1" dirty="0"/>
              <a:t>.</a:t>
            </a:r>
          </a:p>
          <a:p>
            <a:pPr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1151"/>
            <a:ext cx="5090836" cy="381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18" y="2426428"/>
            <a:ext cx="32575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985772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214313" y="285750"/>
            <a:ext cx="8643937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Моноцитарный лимфоцитоз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моноцитоз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 – увеличение числа лимфоцитов свыше 9%.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Показатель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развития в организме иммунных процессов. Характерен для многих вирусных, бактериальных и протозойных заболеваний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Неинфекционными причинами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моноцитоза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являются: неспецифический язвенный колит, хронический гранулематозный колит. С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моноцитозом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протекает ряд гемобластозов (хронический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миелолейкоз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лимфогранулематоз). 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1" y="3212976"/>
            <a:ext cx="5043988" cy="335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97972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56" y="3236633"/>
            <a:ext cx="4603433" cy="362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92899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</a:rPr>
              <a:t>Лейкемоидные</a:t>
            </a:r>
            <a:r>
              <a:rPr lang="ru-RU" sz="2000" b="1" dirty="0">
                <a:solidFill>
                  <a:srgbClr val="FF0000"/>
                </a:solidFill>
              </a:rPr>
              <a:t> реакции — временное значительное увеличение числа лейкоцитов в ответ на какой-либо раздражитель, сопровождающееся появлением в крови незрелых форм лейкоцитов.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/>
              <a:t>Число </a:t>
            </a:r>
            <a:r>
              <a:rPr lang="ru-RU" sz="2000" b="1" dirty="0"/>
              <a:t>лейкоцитов при лейкемоидных реакциях может достигать 50 000 и более в 1 </a:t>
            </a:r>
            <a:r>
              <a:rPr lang="ru-RU" sz="2000" b="1" dirty="0" smtClean="0"/>
              <a:t>мм </a:t>
            </a:r>
            <a:r>
              <a:rPr lang="ru-RU" b="1" dirty="0" smtClean="0"/>
              <a:t>3</a:t>
            </a:r>
            <a:r>
              <a:rPr lang="ru-RU" sz="2000" b="1" dirty="0" smtClean="0"/>
              <a:t> </a:t>
            </a:r>
            <a:r>
              <a:rPr lang="ru-RU" sz="2000" b="1" dirty="0"/>
              <a:t>крови. </a:t>
            </a:r>
            <a:endParaRPr lang="ru-RU" sz="2000" b="1" dirty="0" smtClean="0"/>
          </a:p>
          <a:p>
            <a:r>
              <a:rPr lang="ru-RU" sz="2000" b="1" dirty="0" smtClean="0"/>
              <a:t>В </a:t>
            </a:r>
            <a:r>
              <a:rPr lang="ru-RU" sz="2000" b="1" dirty="0"/>
              <a:t>отличие от </a:t>
            </a:r>
            <a:r>
              <a:rPr lang="ru-RU" sz="2000" b="1" dirty="0" smtClean="0"/>
              <a:t>лейкозов, </a:t>
            </a:r>
            <a:r>
              <a:rPr lang="ru-RU" sz="2000" b="1" dirty="0"/>
              <a:t>при лейкемоидных реакциях можно обнаружить заболевание, вызвавшее ее (инфекции, интоксикации, злокачественные опухоли, травмы черепа и т. д.); в </a:t>
            </a:r>
            <a:r>
              <a:rPr lang="ru-RU" sz="2000" b="1" dirty="0" err="1"/>
              <a:t>пунктате</a:t>
            </a:r>
            <a:r>
              <a:rPr lang="ru-RU" sz="2000" b="1" dirty="0"/>
              <a:t> селезенки отсутствуют лейкемические изменения; картина крови нормализуется по мере ликвидации основного заболевания.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71560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94771177"/>
              </p:ext>
            </p:extLst>
          </p:nvPr>
        </p:nvGraphicFramePr>
        <p:xfrm>
          <a:off x="323528" y="836713"/>
          <a:ext cx="8640959" cy="41085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56735"/>
                <a:gridCol w="1013549"/>
                <a:gridCol w="881966"/>
                <a:gridCol w="1134465"/>
                <a:gridCol w="1134465"/>
                <a:gridCol w="1134465"/>
                <a:gridCol w="1093568"/>
                <a:gridCol w="891746"/>
              </a:tblGrid>
              <a:tr h="27026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Вид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животных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Гранулоциты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7051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Агранулоциты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4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Базофилы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Эозинофилы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indent="27051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Нейтрофилы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</a:rPr>
                        <a:t>Лимфоциты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Моноциты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3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юные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палочкоядерные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</a:rPr>
                        <a:t>сегментоядерные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КРС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0-2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3-8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0-1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20-35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40-75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2-7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Лошадь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0-1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2-6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0-0,5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3-6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45-62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25-44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2-4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Свинья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0,3-0,8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4-12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0-2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3-6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25-35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40-50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Овца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0-1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1-4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0-2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2-4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40-48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40-50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2-6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Коза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0-2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2-8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1-4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5-20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20-40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40-70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2-5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Собака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0-1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2,5-9,5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-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1-6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43-72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21-40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1-5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3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Кошка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0-1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12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2-8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0-1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3-9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</a:rPr>
                        <a:t>40-45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36-51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</a:rPr>
                        <a:t>1-5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85900" y="2305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1663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Содержание различных видов лейкоцитов крови у здоровых животных (лейкоцитарная формула, %)</a:t>
            </a:r>
            <a:endParaRPr lang="ru-RU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397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857250"/>
            <a:ext cx="4202112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285750" y="214313"/>
            <a:ext cx="8572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Анизоцитоз.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 Микроцитоз (1) и макроцитоз (2,3)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857250"/>
            <a:ext cx="4094162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857625"/>
            <a:ext cx="423386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70915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04800" y="381000"/>
            <a:ext cx="85344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1. 2</a:t>
            </a:r>
            <a:r>
              <a:rPr lang="ru-RU" sz="2400" b="1" dirty="0">
                <a:solidFill>
                  <a:srgbClr val="FF0000"/>
                </a:solidFill>
              </a:rPr>
              <a:t>. Изменение формы эритроцитов – </a:t>
            </a:r>
            <a:r>
              <a:rPr lang="ru-RU" sz="2400" b="1" i="1" dirty="0" err="1">
                <a:solidFill>
                  <a:srgbClr val="FF0000"/>
                </a:solidFill>
              </a:rPr>
              <a:t>пойкилоцитоз</a:t>
            </a:r>
            <a:endParaRPr lang="ru-RU" sz="2400" b="1" i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err="1"/>
              <a:t>пойкилоциты</a:t>
            </a:r>
            <a:endParaRPr lang="ru-RU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err="1"/>
              <a:t>сфероциты</a:t>
            </a:r>
            <a:endParaRPr lang="ru-RU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err="1"/>
              <a:t>эхиноциты</a:t>
            </a:r>
            <a:endParaRPr lang="ru-RU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err="1"/>
              <a:t>дегмациты</a:t>
            </a:r>
            <a:endParaRPr lang="ru-RU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err="1"/>
              <a:t>шистоциты</a:t>
            </a:r>
            <a:endParaRPr lang="ru-RU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err="1"/>
              <a:t>дрепаноциты</a:t>
            </a:r>
            <a:endParaRPr lang="ru-RU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err="1"/>
              <a:t>овалоциты</a:t>
            </a:r>
            <a:endParaRPr lang="ru-RU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err="1"/>
              <a:t>кодоциты</a:t>
            </a:r>
            <a:endParaRPr lang="ru-RU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err="1"/>
              <a:t>стоматоциты</a:t>
            </a:r>
            <a:endParaRPr lang="ru-RU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 dirty="0"/>
              <a:t> </a:t>
            </a:r>
            <a:r>
              <a:rPr lang="ru-RU" sz="2400" b="1" dirty="0" err="1"/>
              <a:t>дакриоциты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106524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71588"/>
            <a:ext cx="5257800" cy="391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04800" y="5486400"/>
            <a:ext cx="8610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err="1"/>
              <a:t>Акантоцитоз</a:t>
            </a:r>
            <a:r>
              <a:rPr lang="ru-RU" sz="2000" b="1" dirty="0"/>
              <a:t> – состояние, при котором в периферической крови появляются </a:t>
            </a:r>
            <a:r>
              <a:rPr lang="ru-RU" sz="2000" b="1" i="1" dirty="0" err="1">
                <a:solidFill>
                  <a:srgbClr val="FF0000"/>
                </a:solidFill>
              </a:rPr>
              <a:t>акантоциты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– эритроциты с многочисленными беспорядочными выростами цитоплазмы. Сопровождает тяжелое поражение паренхимы печени.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295400" y="2286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Акантоцитоз</a:t>
            </a:r>
          </a:p>
        </p:txBody>
      </p:sp>
    </p:spTree>
    <p:extLst>
      <p:ext uri="{BB962C8B-B14F-4D97-AF65-F5344CB8AC3E}">
        <p14:creationId xmlns="" xmlns:p14="http://schemas.microsoft.com/office/powerpoint/2010/main" val="2435308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lum bright="-24000" contras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371"/>
          <a:stretch>
            <a:fillRect/>
          </a:stretch>
        </p:blipFill>
        <p:spPr bwMode="auto">
          <a:xfrm>
            <a:off x="304800" y="1693863"/>
            <a:ext cx="8382000" cy="299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447800" y="228600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Овалоцитоз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57200" y="5486400"/>
            <a:ext cx="8229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/>
              <a:t>А – периферическая кровь. Х900.</a:t>
            </a:r>
          </a:p>
          <a:p>
            <a:pPr>
              <a:spcBef>
                <a:spcPct val="50000"/>
              </a:spcBef>
            </a:pPr>
            <a:r>
              <a:rPr lang="ru-RU" sz="2000" b="1"/>
              <a:t>Б – сканирующая электронная микроскопия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905000" y="4800600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/>
              <a:t>А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6096000" y="4876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Б</a:t>
            </a:r>
          </a:p>
        </p:txBody>
      </p:sp>
    </p:spTree>
    <p:extLst>
      <p:ext uri="{BB962C8B-B14F-4D97-AF65-F5344CB8AC3E}">
        <p14:creationId xmlns="" xmlns:p14="http://schemas.microsoft.com/office/powerpoint/2010/main" val="33496325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1241</Words>
  <Application>Microsoft Office PowerPoint</Application>
  <PresentationFormat>Экран (4:3)</PresentationFormat>
  <Paragraphs>245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Ирина</cp:lastModifiedBy>
  <cp:revision>70</cp:revision>
  <dcterms:created xsi:type="dcterms:W3CDTF">2015-11-22T12:11:24Z</dcterms:created>
  <dcterms:modified xsi:type="dcterms:W3CDTF">2020-03-16T06:18:23Z</dcterms:modified>
</cp:coreProperties>
</file>